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  <p:sldMasterId id="214748365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1" roundtripDataSignature="AMtx7mgBtCoU8y+xcvZwMXptJn4x3XbO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8F0060A-C878-40A6-93FF-43ED7236E060}">
  <a:tblStyle styleId="{18F0060A-C878-40A6-93FF-43ED7236E060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21" Type="http://customschemas.google.com/relationships/presentationmetadata" Target="meta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2.xml"/><Relationship Id="rId6" Type="http://schemas.openxmlformats.org/officeDocument/2006/relationships/slideMaster" Target="slideMasters/slideMaster2.xml"/><Relationship Id="rId18" Type="http://schemas.openxmlformats.org/officeDocument/2006/relationships/slide" Target="slides/slide1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  <p:sp>
        <p:nvSpPr>
          <p:cNvPr id="102" name="Google Shape;10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29ad4a1483_0_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29ad4a1483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329ad4a1483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Kyle</a:t>
            </a:r>
            <a:endParaRPr/>
          </a:p>
        </p:txBody>
      </p:sp>
      <p:sp>
        <p:nvSpPr>
          <p:cNvPr id="110" name="Google Shape;110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119" name="Google Shape;119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132" name="Google Shape;13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138" name="Google Shape;138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0" name="Google Shape;150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2986ef6bfc_0_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2986ef6bf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2986ef6bf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5" name="Google Shape;175;g32986ef6bfc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2986ef6bfc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4" name="Google Shape;184;g32986ef6bfc_2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2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2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2986ef6bfc_0_98"/>
          <p:cNvSpPr txBox="1"/>
          <p:nvPr>
            <p:ph type="title"/>
          </p:nvPr>
        </p:nvSpPr>
        <p:spPr>
          <a:xfrm>
            <a:off x="457200" y="2900649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g32986ef6bfc_0_9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g32986ef6bfc_0_9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g32986ef6bfc_0_9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2986ef6bfc_0_103"/>
          <p:cNvSpPr txBox="1"/>
          <p:nvPr>
            <p:ph type="title"/>
          </p:nvPr>
        </p:nvSpPr>
        <p:spPr>
          <a:xfrm>
            <a:off x="457200" y="1066968"/>
            <a:ext cx="30084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g32986ef6bfc_0_103"/>
          <p:cNvSpPr txBox="1"/>
          <p:nvPr>
            <p:ph idx="1" type="body"/>
          </p:nvPr>
        </p:nvSpPr>
        <p:spPr>
          <a:xfrm>
            <a:off x="3575050" y="1073720"/>
            <a:ext cx="5111700" cy="50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9" name="Google Shape;89;g32986ef6bfc_0_103"/>
          <p:cNvSpPr txBox="1"/>
          <p:nvPr>
            <p:ph idx="2" type="body"/>
          </p:nvPr>
        </p:nvSpPr>
        <p:spPr>
          <a:xfrm>
            <a:off x="457200" y="1803850"/>
            <a:ext cx="3008400" cy="43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90" name="Google Shape;90;g32986ef6bfc_0_10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g32986ef6bfc_0_10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g32986ef6bfc_0_10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2986ef6bfc_0_110"/>
          <p:cNvSpPr txBox="1"/>
          <p:nvPr>
            <p:ph type="title"/>
          </p:nvPr>
        </p:nvSpPr>
        <p:spPr>
          <a:xfrm>
            <a:off x="457200" y="1196430"/>
            <a:ext cx="25737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g32986ef6bfc_0_110"/>
          <p:cNvSpPr/>
          <p:nvPr>
            <p:ph idx="2" type="pic"/>
          </p:nvPr>
        </p:nvSpPr>
        <p:spPr>
          <a:xfrm>
            <a:off x="3200400" y="1196430"/>
            <a:ext cx="5486400" cy="48504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g32986ef6bfc_0_110"/>
          <p:cNvSpPr txBox="1"/>
          <p:nvPr>
            <p:ph idx="1" type="body"/>
          </p:nvPr>
        </p:nvSpPr>
        <p:spPr>
          <a:xfrm>
            <a:off x="457200" y="1768043"/>
            <a:ext cx="2573700" cy="42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97" name="Google Shape;97;g32986ef6bfc_0_11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32986ef6bfc_0_11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g32986ef6bfc_0_11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7" name="Google Shape;2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14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14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5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3" name="Google Shape;43;p16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4" name="Google Shape;44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7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7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7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" name="Google Shape;5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2986ef6bfc_0_77"/>
          <p:cNvSpPr txBox="1"/>
          <p:nvPr>
            <p:ph type="ctrTitle"/>
          </p:nvPr>
        </p:nvSpPr>
        <p:spPr>
          <a:xfrm>
            <a:off x="3969582" y="2130425"/>
            <a:ext cx="44886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g32986ef6bfc_0_77"/>
          <p:cNvSpPr txBox="1"/>
          <p:nvPr>
            <p:ph idx="1" type="subTitle"/>
          </p:nvPr>
        </p:nvSpPr>
        <p:spPr>
          <a:xfrm>
            <a:off x="3124200" y="3886200"/>
            <a:ext cx="53340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g32986ef6bfc_0_7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g32986ef6bfc_0_7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g32986ef6bfc_0_7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2986ef6bfc_0_83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g32986ef6bfc_0_83"/>
          <p:cNvSpPr txBox="1"/>
          <p:nvPr>
            <p:ph idx="1" type="body"/>
          </p:nvPr>
        </p:nvSpPr>
        <p:spPr>
          <a:xfrm>
            <a:off x="457200" y="2049270"/>
            <a:ext cx="8229600" cy="40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g32986ef6bfc_0_8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g32986ef6bfc_0_8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g32986ef6bfc_0_8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72" name="Google Shape;72;g32986ef6bfc_0_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1832900" cy="30945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g32986ef6bfc_0_83"/>
          <p:cNvSpPr txBox="1"/>
          <p:nvPr/>
        </p:nvSpPr>
        <p:spPr>
          <a:xfrm>
            <a:off x="4858150" y="6428733"/>
            <a:ext cx="3154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3D generator development code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2986ef6bfc_0_91"/>
          <p:cNvSpPr txBox="1"/>
          <p:nvPr>
            <p:ph idx="1" type="body"/>
          </p:nvPr>
        </p:nvSpPr>
        <p:spPr>
          <a:xfrm>
            <a:off x="457200" y="1975644"/>
            <a:ext cx="40386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6" name="Google Shape;76;g32986ef6bfc_0_91"/>
          <p:cNvSpPr txBox="1"/>
          <p:nvPr>
            <p:ph idx="2" type="body"/>
          </p:nvPr>
        </p:nvSpPr>
        <p:spPr>
          <a:xfrm>
            <a:off x="4648200" y="1975644"/>
            <a:ext cx="40386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7" name="Google Shape;77;g32986ef6bfc_0_9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g32986ef6bfc_0_9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g32986ef6bfc_0_9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" name="Google Shape;80;g32986ef6bfc_0_9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2986ef6bfc_0_71"/>
          <p:cNvSpPr txBox="1"/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g32986ef6bfc_0_7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g32986ef6bfc_0_7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g32986ef6bfc_0_7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g32986ef6bfc_0_7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Relationship Id="rId6" Type="http://schemas.openxmlformats.org/officeDocument/2006/relationships/image" Target="../media/image29.png"/><Relationship Id="rId7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"/>
          <p:cNvSpPr txBox="1"/>
          <p:nvPr>
            <p:ph type="ctrTitle"/>
          </p:nvPr>
        </p:nvSpPr>
        <p:spPr>
          <a:xfrm>
            <a:off x="1743000" y="4458350"/>
            <a:ext cx="7208400" cy="19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56862"/>
              <a:buFont typeface="Arial"/>
              <a:buNone/>
            </a:pPr>
            <a:r>
              <a:rPr lang="en-US" sz="2550"/>
              <a:t>Team 27: </a:t>
            </a:r>
            <a:r>
              <a:rPr lang="en-US" sz="2550"/>
              <a:t>GAN Assisted Map Reconstruction for first responders using Sensor Fusion</a:t>
            </a:r>
            <a:endParaRPr sz="255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00000"/>
              <a:buFont typeface="Arial"/>
              <a:buNone/>
            </a:pPr>
            <a:br>
              <a:rPr lang="en-US"/>
            </a:br>
            <a:r>
              <a:rPr lang="en-US" sz="2000"/>
              <a:t>Quinn LeBoeuf, Rufus Tadpatri, Christian Jeardoe, Kyle Smejkal   </a:t>
            </a:r>
            <a:br>
              <a:rPr lang="en-US" sz="2000"/>
            </a:br>
            <a:r>
              <a:rPr lang="en-US" sz="2000"/>
              <a:t>Sponsor: Swarnabha Roy </a:t>
            </a:r>
            <a:br>
              <a:rPr lang="en-US" sz="2000"/>
            </a:br>
            <a:r>
              <a:rPr lang="en-US" sz="2000"/>
              <a:t>TA: Niloofar Borzooei </a:t>
            </a:r>
            <a:br>
              <a:rPr lang="en-US" sz="2000"/>
            </a:br>
            <a:endParaRPr sz="2000"/>
          </a:p>
        </p:txBody>
      </p:sp>
      <p:sp>
        <p:nvSpPr>
          <p:cNvPr id="105" name="Google Shape;105;p1"/>
          <p:cNvSpPr/>
          <p:nvPr/>
        </p:nvSpPr>
        <p:spPr>
          <a:xfrm>
            <a:off x="0" y="0"/>
            <a:ext cx="6111425" cy="6111425"/>
          </a:xfrm>
          <a:prstGeom prst="diagStripe">
            <a:avLst>
              <a:gd fmla="val 2899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193675" rotWithShape="0" dir="5400000" dist="230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LCOE_logo_HWHT.png" id="106" name="Google Shape;10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"/>
          <p:cNvSpPr txBox="1"/>
          <p:nvPr/>
        </p:nvSpPr>
        <p:spPr>
          <a:xfrm>
            <a:off x="4594000" y="2429050"/>
            <a:ext cx="41469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</a:rPr>
              <a:t>Bi-Weekly Update 1</a:t>
            </a:r>
            <a:endParaRPr b="1" sz="3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"/>
          <p:cNvSpPr txBox="1"/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Parts Ordering Status</a:t>
            </a:r>
            <a:endParaRPr/>
          </a:p>
        </p:txBody>
      </p:sp>
      <p:pic>
        <p:nvPicPr>
          <p:cNvPr id="198" name="Google Shape;19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4" y="2221777"/>
            <a:ext cx="3008671" cy="207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800" y="4422526"/>
            <a:ext cx="2210521" cy="20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8"/>
          <p:cNvSpPr txBox="1"/>
          <p:nvPr>
            <p:ph idx="1" type="body"/>
          </p:nvPr>
        </p:nvSpPr>
        <p:spPr>
          <a:xfrm>
            <a:off x="4333600" y="2049275"/>
            <a:ext cx="4353300" cy="28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81305" lvl="0" marL="45720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SzPts val="830"/>
              <a:buChar char="•"/>
            </a:pPr>
            <a:r>
              <a:rPr lang="en-US" sz="2020"/>
              <a:t>Robot chassis (Ordered)</a:t>
            </a:r>
            <a:endParaRPr sz="2020"/>
          </a:p>
          <a:p>
            <a:pPr indent="0" lvl="0" marL="45720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2020"/>
          </a:p>
          <a:p>
            <a:pPr indent="-281305" lvl="0" marL="45720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SzPts val="830"/>
              <a:buChar char="•"/>
            </a:pPr>
            <a:r>
              <a:rPr lang="en-US" sz="2020"/>
              <a:t>Motor controller (Ordered)</a:t>
            </a:r>
            <a:endParaRPr sz="2020"/>
          </a:p>
          <a:p>
            <a:pPr indent="0" lvl="0" marL="45720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2020"/>
          </a:p>
          <a:p>
            <a:pPr indent="-281305" lvl="0" marL="45720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SzPts val="830"/>
              <a:buChar char="•"/>
            </a:pPr>
            <a:r>
              <a:rPr lang="en-US" sz="2020"/>
              <a:t>multiScan100 LiDAR (</a:t>
            </a:r>
            <a:r>
              <a:rPr lang="en-US" sz="2020"/>
              <a:t>sponsor</a:t>
            </a:r>
            <a:r>
              <a:rPr lang="en-US" sz="2020"/>
              <a:t> provided)</a:t>
            </a:r>
            <a:endParaRPr sz="2020"/>
          </a:p>
          <a:p>
            <a:pPr indent="0" lvl="0" marL="45720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2020"/>
          </a:p>
          <a:p>
            <a:pPr indent="-275907" lvl="0" marL="45720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SzPts val="745"/>
              <a:buChar char="•"/>
            </a:pPr>
            <a:r>
              <a:rPr lang="en-US" sz="1935"/>
              <a:t>Inertial Measurement Unit (IMU) (Ordered)</a:t>
            </a:r>
            <a:endParaRPr sz="1935"/>
          </a:p>
          <a:p>
            <a:pPr indent="0" lvl="0" marL="45720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2635"/>
          </a:p>
        </p:txBody>
      </p:sp>
      <p:sp>
        <p:nvSpPr>
          <p:cNvPr id="201" name="Google Shape;201;p8"/>
          <p:cNvSpPr txBox="1"/>
          <p:nvPr/>
        </p:nvSpPr>
        <p:spPr>
          <a:xfrm>
            <a:off x="4597825" y="4552625"/>
            <a:ext cx="3797100" cy="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All ordered parts are expected to be ready by Feb 5th to begin integration.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"/>
          <p:cNvSpPr txBox="1"/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Validation Plan</a:t>
            </a:r>
            <a:endParaRPr/>
          </a:p>
        </p:txBody>
      </p:sp>
      <p:sp>
        <p:nvSpPr>
          <p:cNvPr id="207" name="Google Shape;207;p9"/>
          <p:cNvSpPr txBox="1"/>
          <p:nvPr/>
        </p:nvSpPr>
        <p:spPr>
          <a:xfrm>
            <a:off x="1465007" y="1818968"/>
            <a:ext cx="445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863" y="1744450"/>
            <a:ext cx="7082270" cy="47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29ad4a1483_0_16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Execution Plan</a:t>
            </a:r>
            <a:endParaRPr/>
          </a:p>
        </p:txBody>
      </p:sp>
      <p:pic>
        <p:nvPicPr>
          <p:cNvPr id="215" name="Google Shape;215;g329ad4a1483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95852"/>
            <a:ext cx="8839197" cy="2066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"/>
          <p:cNvSpPr txBox="1"/>
          <p:nvPr>
            <p:ph idx="1" type="body"/>
          </p:nvPr>
        </p:nvSpPr>
        <p:spPr>
          <a:xfrm>
            <a:off x="457200" y="1608545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/>
              <a:t>Thank you for your time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Summary</a:t>
            </a:r>
            <a:endParaRPr/>
          </a:p>
        </p:txBody>
      </p:sp>
      <p:sp>
        <p:nvSpPr>
          <p:cNvPr id="113" name="Google Shape;113;p2"/>
          <p:cNvSpPr txBox="1"/>
          <p:nvPr>
            <p:ph idx="1" type="body"/>
          </p:nvPr>
        </p:nvSpPr>
        <p:spPr>
          <a:xfrm>
            <a:off x="457200" y="2049275"/>
            <a:ext cx="45321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937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Emergency situations often require first responders to enter dangerous environments with minimal information. (fires, gas leak, rescues)</a:t>
            </a:r>
            <a:endParaRPr/>
          </a:p>
          <a:p>
            <a: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t/>
            </a:r>
            <a:endParaRPr sz="2600"/>
          </a:p>
          <a:p>
            <a:pPr indent="-393700" lvl="0" marL="342900" rtl="0" algn="l">
              <a:spcBef>
                <a:spcPts val="360"/>
              </a:spcBef>
              <a:spcAft>
                <a:spcPts val="0"/>
              </a:spcAft>
              <a:buSzPts val="2600"/>
              <a:buChar char="•"/>
            </a:pPr>
            <a:r>
              <a:rPr lang="en-US" sz="2500"/>
              <a:t>Create a multi sensor, GAN assisted, map reconstruction program that can be utilized on a mobile platform to create a virtual 3D twin of any environment.</a:t>
            </a:r>
            <a:endParaRPr sz="2400"/>
          </a:p>
        </p:txBody>
      </p:sp>
      <p:sp>
        <p:nvSpPr>
          <p:cNvPr id="114" name="Google Shape;114;p2"/>
          <p:cNvSpPr txBox="1"/>
          <p:nvPr/>
        </p:nvSpPr>
        <p:spPr>
          <a:xfrm>
            <a:off x="6204155" y="3185652"/>
            <a:ext cx="201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2725" y="2049275"/>
            <a:ext cx="1892374" cy="189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0613" y="4071327"/>
            <a:ext cx="3556599" cy="2000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56"/>
              <a:buFont typeface="Arial"/>
              <a:buNone/>
            </a:pPr>
            <a:r>
              <a:rPr lang="en-US"/>
              <a:t>Project/Subsystem Overview  </a:t>
            </a:r>
            <a:endParaRPr/>
          </a:p>
        </p:txBody>
      </p:sp>
      <p:pic>
        <p:nvPicPr>
          <p:cNvPr id="122" name="Google Shape;12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63" y="2537837"/>
            <a:ext cx="4717925" cy="33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"/>
          <p:cNvSpPr txBox="1"/>
          <p:nvPr/>
        </p:nvSpPr>
        <p:spPr>
          <a:xfrm>
            <a:off x="515300" y="2305400"/>
            <a:ext cx="749100" cy="1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1"/>
                </a:solidFill>
              </a:rPr>
              <a:t>Rufus</a:t>
            </a:r>
            <a:endParaRPr b="1" sz="900">
              <a:solidFill>
                <a:schemeClr val="dk1"/>
              </a:solidFill>
            </a:endParaRPr>
          </a:p>
        </p:txBody>
      </p:sp>
      <p:sp>
        <p:nvSpPr>
          <p:cNvPr id="124" name="Google Shape;124;p3"/>
          <p:cNvSpPr txBox="1"/>
          <p:nvPr/>
        </p:nvSpPr>
        <p:spPr>
          <a:xfrm>
            <a:off x="1804225" y="2305400"/>
            <a:ext cx="749100" cy="1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1"/>
                </a:solidFill>
              </a:rPr>
              <a:t>Kyle</a:t>
            </a:r>
            <a:endParaRPr b="1" sz="900">
              <a:solidFill>
                <a:schemeClr val="dk1"/>
              </a:solidFill>
            </a:endParaRPr>
          </a:p>
        </p:txBody>
      </p:sp>
      <p:sp>
        <p:nvSpPr>
          <p:cNvPr id="125" name="Google Shape;125;p3"/>
          <p:cNvSpPr txBox="1"/>
          <p:nvPr/>
        </p:nvSpPr>
        <p:spPr>
          <a:xfrm>
            <a:off x="2938200" y="2305400"/>
            <a:ext cx="749100" cy="1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1"/>
                </a:solidFill>
              </a:rPr>
              <a:t>Christian</a:t>
            </a:r>
            <a:endParaRPr b="1" sz="900">
              <a:solidFill>
                <a:schemeClr val="dk1"/>
              </a:solidFill>
            </a:endParaRPr>
          </a:p>
        </p:txBody>
      </p:sp>
      <p:sp>
        <p:nvSpPr>
          <p:cNvPr id="126" name="Google Shape;126;p3"/>
          <p:cNvSpPr txBox="1"/>
          <p:nvPr/>
        </p:nvSpPr>
        <p:spPr>
          <a:xfrm>
            <a:off x="4294075" y="2305400"/>
            <a:ext cx="749100" cy="1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1"/>
                </a:solidFill>
              </a:rPr>
              <a:t>Quinn</a:t>
            </a:r>
            <a:endParaRPr b="1" sz="900">
              <a:solidFill>
                <a:schemeClr val="dk1"/>
              </a:solidFill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3080300" y="2712200"/>
            <a:ext cx="400500" cy="187200"/>
          </a:xfrm>
          <a:prstGeom prst="rect">
            <a:avLst/>
          </a:prstGeom>
          <a:solidFill>
            <a:srgbClr val="25A4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3"/>
          <p:cNvSpPr txBox="1"/>
          <p:nvPr/>
        </p:nvSpPr>
        <p:spPr>
          <a:xfrm>
            <a:off x="2938200" y="2679800"/>
            <a:ext cx="7491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</a:rPr>
              <a:t>RealSense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29" name="Google Shape;129;p3"/>
          <p:cNvSpPr txBox="1"/>
          <p:nvPr/>
        </p:nvSpPr>
        <p:spPr>
          <a:xfrm>
            <a:off x="5274903" y="2537820"/>
            <a:ext cx="34119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</a:rPr>
              <a:t>Each </a:t>
            </a:r>
            <a:r>
              <a:rPr lang="en-US" sz="1800">
                <a:solidFill>
                  <a:schemeClr val="dk1"/>
                </a:solidFill>
              </a:rPr>
              <a:t>subsystem</a:t>
            </a:r>
            <a:r>
              <a:rPr lang="en-US" sz="1800">
                <a:solidFill>
                  <a:schemeClr val="dk1"/>
                </a:solidFill>
              </a:rPr>
              <a:t> has its required sensor </a:t>
            </a:r>
            <a:r>
              <a:rPr lang="en-US" sz="1800">
                <a:solidFill>
                  <a:schemeClr val="dk1"/>
                </a:solidFill>
              </a:rPr>
              <a:t>inputting data into a GAN model and creating a 3D point cloud</a:t>
            </a:r>
            <a:endParaRPr sz="1800">
              <a:solidFill>
                <a:schemeClr val="dk1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GAN models vary in their tasks depending on the sensor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56"/>
              <a:buFont typeface="Arial"/>
              <a:buNone/>
            </a:pPr>
            <a:r>
              <a:rPr lang="en-US"/>
              <a:t>Major Project Changes for 404 </a:t>
            </a:r>
            <a:endParaRPr/>
          </a:p>
        </p:txBody>
      </p:sp>
      <p:sp>
        <p:nvSpPr>
          <p:cNvPr id="135" name="Google Shape;135;p4"/>
          <p:cNvSpPr txBox="1"/>
          <p:nvPr/>
        </p:nvSpPr>
        <p:spPr>
          <a:xfrm>
            <a:off x="519075" y="2112900"/>
            <a:ext cx="7461300" cy="52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Major Changes</a:t>
            </a:r>
            <a:r>
              <a:rPr lang="en-US" sz="3200">
                <a:solidFill>
                  <a:schemeClr val="dk1"/>
                </a:solidFill>
              </a:rPr>
              <a:t>:</a:t>
            </a:r>
            <a:endParaRPr sz="3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 strike="sngStrike">
                <a:solidFill>
                  <a:schemeClr val="dk1"/>
                </a:solidFill>
              </a:rPr>
              <a:t>Ultrasonic</a:t>
            </a:r>
            <a:r>
              <a:rPr lang="en-US" sz="2200" strike="sngStrike">
                <a:solidFill>
                  <a:schemeClr val="dk1"/>
                </a:solidFill>
              </a:rPr>
              <a:t> Subsystem</a:t>
            </a:r>
            <a:r>
              <a:rPr lang="en-US" sz="2200">
                <a:solidFill>
                  <a:schemeClr val="dk1"/>
                </a:solidFill>
              </a:rPr>
              <a:t> LiDAR Subsystem</a:t>
            </a:r>
            <a:endParaRPr sz="2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- Unable to process data from ultrasonic sensor data into depth map/point cloud data properly.</a:t>
            </a:r>
            <a:endParaRPr sz="2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- Sponsor allowed a change in sensor to LiDAR given these circumstances.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Point cloud fusion</a:t>
            </a:r>
            <a:endParaRPr sz="2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- Some sensors create significantly more accurate point clouds.</a:t>
            </a:r>
            <a:endParaRPr sz="2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- attempting to improve point cloud from best sensor with a less accurate sensor may be redundant.</a:t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Timeline</a:t>
            </a:r>
            <a:endParaRPr/>
          </a:p>
        </p:txBody>
      </p:sp>
      <p:sp>
        <p:nvSpPr>
          <p:cNvPr id="141" name="Google Shape;141;p5"/>
          <p:cNvSpPr/>
          <p:nvPr/>
        </p:nvSpPr>
        <p:spPr>
          <a:xfrm>
            <a:off x="646388" y="2595975"/>
            <a:ext cx="1401300" cy="120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Subsystem </a:t>
            </a:r>
            <a:r>
              <a:rPr lang="en-US"/>
              <a:t>components researched and collected</a:t>
            </a:r>
            <a:endParaRPr/>
          </a:p>
        </p:txBody>
      </p:sp>
      <p:sp>
        <p:nvSpPr>
          <p:cNvPr id="142" name="Google Shape;142;p5"/>
          <p:cNvSpPr/>
          <p:nvPr/>
        </p:nvSpPr>
        <p:spPr>
          <a:xfrm>
            <a:off x="2263888" y="2595975"/>
            <a:ext cx="1401300" cy="120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Subsystems complete and demonstrated</a:t>
            </a:r>
            <a:endParaRPr/>
          </a:p>
        </p:txBody>
      </p:sp>
      <p:sp>
        <p:nvSpPr>
          <p:cNvPr id="143" name="Google Shape;143;p5"/>
          <p:cNvSpPr/>
          <p:nvPr/>
        </p:nvSpPr>
        <p:spPr>
          <a:xfrm>
            <a:off x="5631413" y="2595975"/>
            <a:ext cx="1401300" cy="120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Subsystems </a:t>
            </a:r>
            <a:r>
              <a:rPr lang="en-US"/>
              <a:t>made ready for integration and additional parts aquired</a:t>
            </a:r>
            <a:endParaRPr/>
          </a:p>
        </p:txBody>
      </p:sp>
      <p:sp>
        <p:nvSpPr>
          <p:cNvPr id="144" name="Google Shape;144;p5"/>
          <p:cNvSpPr/>
          <p:nvPr/>
        </p:nvSpPr>
        <p:spPr>
          <a:xfrm>
            <a:off x="7285500" y="2595975"/>
            <a:ext cx="1401300" cy="120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Subsystems integrated and full project demonstrated</a:t>
            </a:r>
            <a:endParaRPr/>
          </a:p>
        </p:txBody>
      </p:sp>
      <p:sp>
        <p:nvSpPr>
          <p:cNvPr id="145" name="Google Shape;145;p5"/>
          <p:cNvSpPr/>
          <p:nvPr/>
        </p:nvSpPr>
        <p:spPr>
          <a:xfrm>
            <a:off x="3965950" y="2595975"/>
            <a:ext cx="1401300" cy="120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Subsystem integration overview and project revisions made</a:t>
            </a:r>
            <a:endParaRPr/>
          </a:p>
        </p:txBody>
      </p:sp>
      <p:cxnSp>
        <p:nvCxnSpPr>
          <p:cNvPr id="146" name="Google Shape;146;p5"/>
          <p:cNvCxnSpPr/>
          <p:nvPr/>
        </p:nvCxnSpPr>
        <p:spPr>
          <a:xfrm>
            <a:off x="646400" y="4307225"/>
            <a:ext cx="5282400" cy="6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5"/>
          <p:cNvCxnSpPr/>
          <p:nvPr/>
        </p:nvCxnSpPr>
        <p:spPr>
          <a:xfrm rot="10800000">
            <a:off x="5921650" y="3906750"/>
            <a:ext cx="0" cy="413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LiDAR SubSystem 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Quinn LeBoeuf</a:t>
            </a:r>
            <a:endParaRPr sz="2980"/>
          </a:p>
        </p:txBody>
      </p:sp>
      <p:graphicFrame>
        <p:nvGraphicFramePr>
          <p:cNvPr id="153" name="Google Shape;153;p6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{18F0060A-C878-40A6-93FF-43ED7236E060}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403          </a:t>
                      </a:r>
                      <a:endParaRPr sz="18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(10 hours)</a:t>
                      </a:r>
                      <a:r>
                        <a:rPr lang="en-US" sz="1800" u="none" cap="none" strike="noStrike"/>
                        <a:t>               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research in implementing data processing from ultrasonic sensor (proven to be not doable). (7)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LiDAR research for new sensor and chosen LiDAR. (3)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Receive data from LiDAR sensor.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Tweak GAN model to train and improve LiDAR point cloud.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Find new training dataset for the changed GAN model.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4" name="Google Shape;154;p6"/>
          <p:cNvSpPr txBox="1"/>
          <p:nvPr/>
        </p:nvSpPr>
        <p:spPr>
          <a:xfrm>
            <a:off x="457200" y="4506925"/>
            <a:ext cx="30951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Previous GAN model processing: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55" name="Google Shape;15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88" y="5092675"/>
            <a:ext cx="2105692" cy="118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2875" y="5092663"/>
            <a:ext cx="2105675" cy="1184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8554" y="5092665"/>
            <a:ext cx="1184450" cy="118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3000" y="5087340"/>
            <a:ext cx="1184450" cy="1195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37450" y="5094100"/>
            <a:ext cx="1208350" cy="118157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6"/>
          <p:cNvSpPr txBox="1"/>
          <p:nvPr/>
        </p:nvSpPr>
        <p:spPr>
          <a:xfrm>
            <a:off x="457200" y="6275675"/>
            <a:ext cx="79008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 u="sng">
                <a:solidFill>
                  <a:srgbClr val="000000"/>
                </a:solidFill>
              </a:rPr>
              <a:t>                      RGB Image                              |               Depth map (noisy or clean)             |    Improved Depth Map  |      Inferred RGB Image  |           Point cloud</a:t>
            </a:r>
            <a:endParaRPr b="1" sz="800" u="sng">
              <a:solidFill>
                <a:srgbClr val="000000"/>
              </a:solidFill>
            </a:endParaRPr>
          </a:p>
        </p:txBody>
      </p:sp>
      <p:sp>
        <p:nvSpPr>
          <p:cNvPr id="161" name="Google Shape;161;p6"/>
          <p:cNvSpPr txBox="1"/>
          <p:nvPr/>
        </p:nvSpPr>
        <p:spPr>
          <a:xfrm>
            <a:off x="457200" y="6531600"/>
            <a:ext cx="86622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          (GROUND TRUTH)              |                    (INPUT DATA)                 |                  (OUTPUT DATA)                      |      (PROCESSED OUTPUT)                                                                             </a:t>
            </a:r>
            <a:endParaRPr sz="1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986ef6bfc_0_65"/>
          <p:cNvSpPr txBox="1"/>
          <p:nvPr/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00"/>
                </a:solidFill>
              </a:rPr>
              <a:t>RGB Sensor Subsystem</a:t>
            </a:r>
            <a:endParaRPr b="1" sz="3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-US" sz="1720">
                <a:solidFill>
                  <a:schemeClr val="dk1"/>
                </a:solidFill>
              </a:rPr>
              <a:t>Rufus Tadpatri</a:t>
            </a:r>
            <a:endParaRPr b="1" sz="3200"/>
          </a:p>
        </p:txBody>
      </p:sp>
      <p:sp>
        <p:nvSpPr>
          <p:cNvPr id="167" name="Google Shape;167;g32986ef6bfc_0_65"/>
          <p:cNvSpPr/>
          <p:nvPr/>
        </p:nvSpPr>
        <p:spPr>
          <a:xfrm>
            <a:off x="4927625" y="6539133"/>
            <a:ext cx="1899300" cy="2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g32986ef6bfc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5288" y="4907755"/>
            <a:ext cx="2871451" cy="1845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32986ef6bfc_0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9284" y="4907750"/>
            <a:ext cx="2613516" cy="184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32986ef6bfc_0_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999" y="4740500"/>
            <a:ext cx="2576786" cy="2027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1" name="Google Shape;171;g32986ef6bfc_0_65"/>
          <p:cNvGraphicFramePr/>
          <p:nvPr/>
        </p:nvGraphicFramePr>
        <p:xfrm>
          <a:off x="685800" y="2040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{18F0060A-C878-40A6-93FF-43ED7236E060}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403          </a:t>
                      </a:r>
                      <a:endParaRPr sz="18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(5 hours)</a:t>
                      </a:r>
                      <a:r>
                        <a:rPr lang="en-US" sz="1800" u="none" cap="none" strike="noStrike"/>
                        <a:t>               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Research into robot (2)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Feasibility</a:t>
                      </a:r>
                      <a:r>
                        <a:rPr lang="en-US" sz="1800"/>
                        <a:t> of options for robot chassis and mounting (3)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Ongoing integration amongst four sensors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Programming robot chassis to motor control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2" name="Google Shape;172;g32986ef6bfc_0_65"/>
          <p:cNvSpPr txBox="1"/>
          <p:nvPr/>
        </p:nvSpPr>
        <p:spPr>
          <a:xfrm>
            <a:off x="457200" y="4506925"/>
            <a:ext cx="30951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Current GAN model performance: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2986ef6bfc_1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Infrared</a:t>
            </a:r>
            <a:r>
              <a:rPr lang="en-US"/>
              <a:t> Sensor SubSystem 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Kyle Smejkal</a:t>
            </a:r>
            <a:endParaRPr sz="2980"/>
          </a:p>
        </p:txBody>
      </p:sp>
      <p:graphicFrame>
        <p:nvGraphicFramePr>
          <p:cNvPr id="178" name="Google Shape;178;g32986ef6bfc_1_0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{18F0060A-C878-40A6-93FF-43ED7236E060}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403          </a:t>
                      </a:r>
                      <a:endParaRPr sz="18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(5 hours)</a:t>
                      </a:r>
                      <a:r>
                        <a:rPr lang="en-US" sz="1800" u="none" cap="none" strike="noStrike"/>
                        <a:t>               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Research into replacement sensor and equipment needed to run it</a:t>
                      </a:r>
                      <a:r>
                        <a:rPr lang="en-US" sz="1800"/>
                        <a:t>. (2)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Bug fixing program. (3)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Low resolution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Inefficient point cloud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Get more training data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79" name="Google Shape;179;g32986ef6bfc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350" y="5014150"/>
            <a:ext cx="2217250" cy="166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32986ef6bfc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9000" y="5014150"/>
            <a:ext cx="2255267" cy="169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32986ef6bfc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6667" y="4479375"/>
            <a:ext cx="2968301" cy="222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2986ef6bfc_2_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RealSense SubSystem 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Christian Jeardoe</a:t>
            </a:r>
            <a:endParaRPr sz="2980"/>
          </a:p>
        </p:txBody>
      </p:sp>
      <p:graphicFrame>
        <p:nvGraphicFramePr>
          <p:cNvPr id="187" name="Google Shape;187;g32986ef6bfc_2_1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{18F0060A-C878-40A6-93FF-43ED7236E060}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403          </a:t>
                      </a:r>
                      <a:endParaRPr sz="18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(5 hours)</a:t>
                      </a:r>
                      <a:r>
                        <a:rPr lang="en-US" sz="1800" u="none" cap="none" strike="noStrike"/>
                        <a:t>               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R</a:t>
                      </a:r>
                      <a:r>
                        <a:rPr lang="en-US" sz="1800"/>
                        <a:t>esearch for Inertial </a:t>
                      </a:r>
                      <a:r>
                        <a:rPr lang="en-US" sz="1800"/>
                        <a:t>Measurement</a:t>
                      </a:r>
                      <a:r>
                        <a:rPr lang="en-US" sz="1800"/>
                        <a:t> Unit (3)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Research and decision on 3D rendering engine (2)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Linking several </a:t>
                      </a:r>
                      <a:r>
                        <a:rPr lang="en-US" sz="1800"/>
                        <a:t>separate programs for one concise workflow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Integrate subsystem and IMU with robot platform and 3D display engine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8" name="Google Shape;188;g32986ef6bfc_2_1"/>
          <p:cNvSpPr txBox="1"/>
          <p:nvPr/>
        </p:nvSpPr>
        <p:spPr>
          <a:xfrm>
            <a:off x="457200" y="4506925"/>
            <a:ext cx="30951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Current GAN model </a:t>
            </a:r>
            <a:r>
              <a:rPr lang="en-US" sz="1500">
                <a:solidFill>
                  <a:schemeClr val="dk1"/>
                </a:solidFill>
              </a:rPr>
              <a:t>performance</a:t>
            </a:r>
            <a:r>
              <a:rPr lang="en-US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89" name="Google Shape;189;g32986ef6bfc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4915525"/>
            <a:ext cx="1815075" cy="136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32986ef6bfc_2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4464" y="4915513"/>
            <a:ext cx="1815075" cy="1361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32986ef6bfc_2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3125" y="4915535"/>
            <a:ext cx="1815075" cy="136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32986ef6bfc_2_1"/>
          <p:cNvSpPr txBox="1"/>
          <p:nvPr/>
        </p:nvSpPr>
        <p:spPr>
          <a:xfrm>
            <a:off x="621600" y="6276825"/>
            <a:ext cx="79008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 u="sng">
                <a:solidFill>
                  <a:srgbClr val="000000"/>
                </a:solidFill>
              </a:rPr>
              <a:t>                      RGB Image                                          |                               Raw </a:t>
            </a:r>
            <a:r>
              <a:rPr b="1" lang="en-US" sz="800" u="sng"/>
              <a:t>Sensor Depth Map Output</a:t>
            </a:r>
            <a:r>
              <a:rPr b="1" lang="en-US" sz="800" u="sng">
                <a:solidFill>
                  <a:srgbClr val="000000"/>
                </a:solidFill>
              </a:rPr>
              <a:t>                      |                                Improved Depth Map_______  </a:t>
            </a:r>
            <a:endParaRPr b="1" sz="800" u="sng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Nowka, Kevin J.</dc:creator>
</cp:coreProperties>
</file>